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1" r:id="rId29"/>
    <p:sldId id="284" r:id="rId30"/>
    <p:sldId id="285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Group>
    <inkml:annotationXML>
      <emma:emma xmlns:emma="http://www.w3.org/2003/04/emma" version="1.0">
        <emma:interpretation id="{1C73BE56-ED51-4218-8132-571EDBF960A5}" emma:medium="tactile" emma:mode="ink">
          <msink:context xmlns:msink="http://schemas.microsoft.com/ink/2010/main" type="inkDrawing"/>
        </emma:interpretation>
      </emma:emma>
    </inkml:annotationXML>
    <inkml:trace contextRef="#ctx0" brushRef="#br0">5290 7201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1-24T23:40:29.265"/>
    </inkml:context>
    <inkml:brush xml:id="br0">
      <inkml:brushProperty name="width" value="0.04667" units="cm"/>
      <inkml:brushProperty name="height" value="0.04667" units="cm"/>
      <inkml:brushProperty name="ignorePressure" value="1"/>
    </inkml:brush>
  </inkml:definitions>
  <inkml:trace contextRef="#ctx0" brushRef="#br0">5290 7201</inkml:trace>
</inkml:ink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12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openxmlformats.org/officeDocument/2006/relationships/image" Target="../media/image6.jpg"/><Relationship Id="rId4" Type="http://schemas.openxmlformats.org/officeDocument/2006/relationships/image" Target="../media/image1.jp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42" y="649910"/>
            <a:ext cx="2983694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 userDrawn="1"/>
        </p:nvSpPr>
        <p:spPr bwMode="auto">
          <a:xfrm>
            <a:off x="2" y="1680748"/>
            <a:ext cx="7263785" cy="360774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7391630" y="3528430"/>
            <a:ext cx="2336266" cy="1753365"/>
          </a:xfrm>
          <a:prstGeom prst="rect">
            <a:avLst/>
          </a:prstGeom>
          <a:solidFill>
            <a:srgbClr val="0044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+mn-ea"/>
              <a:cs typeface="Segoe UI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9855735" y="1680748"/>
            <a:ext cx="2336266" cy="17533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4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66" b="12466"/>
          <a:stretch/>
        </p:blipFill>
        <p:spPr bwMode="auto">
          <a:xfrm>
            <a:off x="7391630" y="1680746"/>
            <a:ext cx="2336266" cy="175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" y="2723368"/>
            <a:ext cx="7263786" cy="840230"/>
          </a:xfrm>
          <a:noFill/>
        </p:spPr>
        <p:txBody>
          <a:bodyPr wrap="square" lIns="457200" rtlCol="0" anchor="b">
            <a:spAutoFit/>
          </a:bodyPr>
          <a:lstStyle>
            <a:lvl1pPr>
              <a:defRPr lang="en-US" sz="5400" b="0" cap="none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UI Light" pitchFamily="34" charset="0"/>
                <a:ea typeface="+mn-ea"/>
                <a:cs typeface="Segoe UI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" y="3515973"/>
            <a:ext cx="7263786" cy="369332"/>
          </a:xfrm>
          <a:noFill/>
        </p:spPr>
        <p:txBody>
          <a:bodyPr wrap="square" lIns="457200" rtlCol="0">
            <a:spAutoFit/>
          </a:bodyPr>
          <a:lstStyle>
            <a:lvl1pPr marL="0" indent="0">
              <a:buNone/>
              <a:defRPr lang="en-US" sz="2400" spc="-50" dirty="0">
                <a:ln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/>
              </a:defRPr>
            </a:lvl1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45" descr="https://satalyst.com/wp-content/uploads/2015/12/logo-1_700x232-700x232.jp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" b="25151"/>
          <a:stretch/>
        </p:blipFill>
        <p:spPr bwMode="auto">
          <a:xfrm>
            <a:off x="9909011" y="2284002"/>
            <a:ext cx="2222828" cy="5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9"/>
          <a:srcRect l="5952" r="5952"/>
          <a:stretch/>
        </p:blipFill>
        <p:spPr>
          <a:xfrm>
            <a:off x="7547781" y="3764345"/>
            <a:ext cx="2029608" cy="13018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03" y="3528431"/>
            <a:ext cx="2338550" cy="1751782"/>
          </a:xfrm>
          <a:prstGeom prst="rect">
            <a:avLst/>
          </a:prstGeom>
        </p:spPr>
      </p:pic>
      <p:pic>
        <p:nvPicPr>
          <p:cNvPr id="181726" name="Picture 1502" descr="Image result for west we connect we deliver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67" y="113805"/>
            <a:ext cx="1847654" cy="14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14931" r="7431" b="14931"/>
          <a:stretch/>
        </p:blipFill>
        <p:spPr>
          <a:xfrm>
            <a:off x="5824415" y="277556"/>
            <a:ext cx="3752974" cy="11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5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5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6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7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8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6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A2FC-7F1F-42B7-A97D-875999EA414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D575A-EE59-4CFF-AAB1-84D3E7F2C84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592" y="6159023"/>
            <a:ext cx="1380408" cy="394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84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emulator.botframework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o.microsoft.com/fwlink/?LinkId=691978&amp;clcid=0x40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botframework.com/en-us/" TargetMode="External"/><Relationship Id="rId5" Type="http://schemas.openxmlformats.org/officeDocument/2006/relationships/hyperlink" Target="https://powerbi.microsoft.com/en-us/downloads/" TargetMode="External"/><Relationship Id="rId4" Type="http://schemas.openxmlformats.org/officeDocument/2006/relationships/hyperlink" Target="https://www.skype.com/en/download-skype/skype-for-computer/" TargetMode="Externa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hyperlink" Target="https://dev.botframework.com/bots?id=erichullandertest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live.com/login.srf?wa=wsignin1.0&amp;rpsnv=13&amp;ct=1485293023&amp;rver=6.5.6510.0&amp;wp=SA_20MIN&amp;wreply=https://account.live.com/SummaryPage.aspx&amp;lc=1033&amp;id=38936&amp;mkt=en-US&amp;uaid=d19d54edda3649bab7d685ee4c1a8ce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.botframework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ev.botframework.com/bots?id=erichullandertes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hyperlink" Target="https://login.live.com/login.srf?wa=wsignin1.0&amp;rpsnv=13&amp;ct=1485293023&amp;rver=6.5.6510.0&amp;wp=SA_20MIN&amp;wreply=https://account.live.com/SummaryPage.aspx&amp;lc=1033&amp;id=38936&amp;mkt=en-US&amp;uaid=d19d54edda3649bab7d685ee4c1a8ce1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hyperlink" Target="https://www.luis.a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live.com/login.srf?wa=wsignin1.0&amp;rpsnv=13&amp;ct=1485293023&amp;rver=6.5.6510.0&amp;wp=SA_20MIN&amp;wreply=https://account.live.com/SummaryPage.aspx&amp;lc=1033&amp;id=38936&amp;mkt=en-US&amp;uaid=d19d54edda3649bab7d685ee4c1a8ce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luis.ai/" TargetMode="External"/><Relationship Id="rId4" Type="http://schemas.openxmlformats.org/officeDocument/2006/relationships/hyperlink" Target="https://dev.botframewor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23368"/>
            <a:ext cx="7457439" cy="840230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>
                <a:latin typeface="Arial Black" panose="020B0A04020102020204" pitchFamily="34" charset="0"/>
              </a:rPr>
              <a:t>BOT Work 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400" dirty="0"/>
              <a:t>Eric Hullander</a:t>
            </a:r>
          </a:p>
          <a:p>
            <a:pPr algn="l"/>
            <a:r>
              <a:rPr lang="en-US" sz="1400" dirty="0"/>
              <a:t>January 26</a:t>
            </a:r>
            <a:r>
              <a:rPr lang="en-US" sz="1400" baseline="30000" dirty="0"/>
              <a:t>th</a:t>
            </a:r>
            <a:r>
              <a:rPr lang="en-US" sz="1400" dirty="0"/>
              <a:t>, 2017</a:t>
            </a:r>
          </a:p>
          <a:p>
            <a:pPr algn="l"/>
            <a:r>
              <a:rPr lang="en-US" sz="1400" dirty="0"/>
              <a:t>Bellevue, WA</a:t>
            </a:r>
          </a:p>
        </p:txBody>
      </p:sp>
      <p:pic>
        <p:nvPicPr>
          <p:cNvPr id="3074" name="Picture 2" descr="Image result for visual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74" y="4310244"/>
            <a:ext cx="1185475" cy="784390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  <p:pic>
        <p:nvPicPr>
          <p:cNvPr id="3078" name="Picture 6" descr="https://bot-framework.azureedge.net/bot-icons-v1/bot-framework-defaul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45" y="4306382"/>
            <a:ext cx="788251" cy="7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luis.ai/Content/images/luis_dark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89" y="4306382"/>
            <a:ext cx="788250" cy="7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02" descr="Image result for west we connect we deli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67" y="113805"/>
            <a:ext cx="1847654" cy="14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3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926" y="1201377"/>
            <a:ext cx="6573657" cy="324975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Building a LUIS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4"/>
            <a:ext cx="5685148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App</a:t>
            </a:r>
            <a:endParaRPr lang="en-US" dirty="0">
              <a:hlinkClick r:id="rId3"/>
            </a:endParaRPr>
          </a:p>
          <a:p>
            <a:r>
              <a:rPr lang="en-US" dirty="0"/>
              <a:t>Choose “Import…”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Further, entities (nouns, verbs, adjectives) can be inferred from within an utterance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 </a:t>
            </a:r>
          </a:p>
          <a:p>
            <a:pPr marL="0" indent="0">
              <a:buNone/>
            </a:pPr>
            <a:r>
              <a:rPr lang="en-US" sz="2000" dirty="0"/>
              <a:t>	I want to buy a</a:t>
            </a:r>
            <a:r>
              <a:rPr lang="en-US" sz="2000" dirty="0">
                <a:solidFill>
                  <a:srgbClr val="FF0000"/>
                </a:solidFill>
              </a:rPr>
              <a:t> house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	I want to buy a </a:t>
            </a:r>
            <a:r>
              <a:rPr lang="en-US" sz="2000" dirty="0">
                <a:solidFill>
                  <a:srgbClr val="FF0000"/>
                </a:solidFill>
              </a:rPr>
              <a:t>car.</a:t>
            </a:r>
          </a:p>
          <a:p>
            <a:pPr marL="0" indent="0">
              <a:buNone/>
            </a:pPr>
            <a:r>
              <a:rPr lang="en-US" sz="2000" dirty="0"/>
              <a:t>Might map to the intent “purchase”</a:t>
            </a:r>
          </a:p>
          <a:p>
            <a:pPr marL="0" indent="0">
              <a:buNone/>
            </a:pPr>
            <a:r>
              <a:rPr lang="en-US" sz="2000" dirty="0"/>
              <a:t>The entity could be “house” or “car” </a:t>
            </a:r>
          </a:p>
        </p:txBody>
      </p:sp>
    </p:spTree>
    <p:extLst>
      <p:ext uri="{BB962C8B-B14F-4D97-AF65-F5344CB8AC3E}">
        <p14:creationId xmlns:p14="http://schemas.microsoft.com/office/powerpoint/2010/main" val="327576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926" y="1201377"/>
            <a:ext cx="6573657" cy="324975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Building a LUIS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4"/>
            <a:ext cx="5685148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App</a:t>
            </a:r>
            <a:endParaRPr lang="en-US" dirty="0">
              <a:hlinkClick r:id="rId3"/>
            </a:endParaRPr>
          </a:p>
          <a:p>
            <a:r>
              <a:rPr lang="en-US" dirty="0"/>
              <a:t>Choose “Import…”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To work best, LUIS needs many examples to learn from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Fortunately, if you’ve already trained LUIS before, and you’re application will be using the same set of intents and entities you can recycle an existing model and build on it</a:t>
            </a:r>
          </a:p>
        </p:txBody>
      </p:sp>
    </p:spTree>
    <p:extLst>
      <p:ext uri="{BB962C8B-B14F-4D97-AF65-F5344CB8AC3E}">
        <p14:creationId xmlns:p14="http://schemas.microsoft.com/office/powerpoint/2010/main" val="235363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Building a LUIS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4"/>
            <a:ext cx="5685148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Once a model has been trained, we can export it as a JSON file</a:t>
            </a:r>
          </a:p>
          <a:p>
            <a:r>
              <a:rPr lang="en-US" dirty="0"/>
              <a:t>Click “Choose File” and Navigate to the JSON file provided </a:t>
            </a:r>
          </a:p>
          <a:p>
            <a:r>
              <a:rPr lang="en-US" dirty="0"/>
              <a:t>Click “Import”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16860"/>
              </p:ext>
            </p:extLst>
          </p:nvPr>
        </p:nvGraphicFramePr>
        <p:xfrm>
          <a:off x="694391" y="4462315"/>
          <a:ext cx="2763533" cy="107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3" imgW="1257120" imgH="487080" progId="Package">
                  <p:embed/>
                </p:oleObj>
              </mc:Choice>
              <mc:Fallback>
                <p:oleObj name="Packager Shell Object" showAsIcon="1" r:id="rId3" imgW="1257120" imgH="4870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391" y="4462315"/>
                        <a:ext cx="2763533" cy="1071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236" y="711183"/>
            <a:ext cx="4092755" cy="39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9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JSON File</a:t>
            </a:r>
          </a:p>
        </p:txBody>
      </p:sp>
      <p:sp>
        <p:nvSpPr>
          <p:cNvPr id="3" name="Rectangle 2"/>
          <p:cNvSpPr/>
          <p:nvPr/>
        </p:nvSpPr>
        <p:spPr>
          <a:xfrm>
            <a:off x="8677323" y="365125"/>
            <a:ext cx="328921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{</a:t>
            </a:r>
          </a:p>
          <a:p>
            <a:r>
              <a:rPr lang="en-US" sz="1600" dirty="0"/>
              <a:t>      "text": "camp sites",</a:t>
            </a:r>
          </a:p>
          <a:p>
            <a:r>
              <a:rPr lang="en-US" sz="1600" dirty="0"/>
              <a:t>      "intent": "</a:t>
            </a:r>
            <a:r>
              <a:rPr lang="en-US" sz="1600" dirty="0" err="1"/>
              <a:t>SearchCamping</a:t>
            </a:r>
            <a:r>
              <a:rPr lang="en-US" sz="1600" dirty="0"/>
              <a:t>",</a:t>
            </a:r>
          </a:p>
          <a:p>
            <a:r>
              <a:rPr lang="en-US" sz="1600" dirty="0"/>
              <a:t>      "entities": []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"text": "camping",</a:t>
            </a:r>
          </a:p>
          <a:p>
            <a:r>
              <a:rPr lang="en-US" sz="1600" dirty="0"/>
              <a:t>      "intent": "</a:t>
            </a:r>
            <a:r>
              <a:rPr lang="en-US" sz="1600" dirty="0" err="1"/>
              <a:t>SearchCamping</a:t>
            </a:r>
            <a:r>
              <a:rPr lang="en-US" sz="1600" dirty="0"/>
              <a:t>",</a:t>
            </a:r>
          </a:p>
          <a:p>
            <a:r>
              <a:rPr lang="en-US" sz="1600" dirty="0"/>
              <a:t>      "entities": []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"text": "any hikes",</a:t>
            </a:r>
          </a:p>
          <a:p>
            <a:r>
              <a:rPr lang="en-US" sz="1600" dirty="0"/>
              <a:t>      "intent": "</a:t>
            </a:r>
            <a:r>
              <a:rPr lang="en-US" sz="1600" dirty="0" err="1"/>
              <a:t>FindHikes</a:t>
            </a:r>
            <a:r>
              <a:rPr lang="en-US" sz="1600" dirty="0"/>
              <a:t>",</a:t>
            </a:r>
          </a:p>
          <a:p>
            <a:r>
              <a:rPr lang="en-US" sz="1600" dirty="0"/>
              <a:t>      "entities": []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"text": "do they have nice hikes?",</a:t>
            </a:r>
          </a:p>
          <a:p>
            <a:r>
              <a:rPr lang="en-US" sz="1600" dirty="0"/>
              <a:t>      "</a:t>
            </a:r>
            <a:r>
              <a:rPr lang="en-US" sz="1600" dirty="0">
                <a:solidFill>
                  <a:srgbClr val="FF0000"/>
                </a:solidFill>
              </a:rPr>
              <a:t>intent</a:t>
            </a:r>
            <a:r>
              <a:rPr lang="en-US" sz="1600" dirty="0"/>
              <a:t>": "</a:t>
            </a:r>
            <a:r>
              <a:rPr lang="en-US" sz="1600" dirty="0" err="1">
                <a:solidFill>
                  <a:srgbClr val="00B050"/>
                </a:solidFill>
              </a:rPr>
              <a:t>FindHikes</a:t>
            </a:r>
            <a:r>
              <a:rPr lang="en-US" sz="1600" dirty="0"/>
              <a:t>",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25078" y="1825624"/>
            <a:ext cx="5685148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Within the JSON file you will find lists of intents and later, text and entities that map to that intent</a:t>
            </a:r>
          </a:p>
          <a:p>
            <a:r>
              <a:rPr lang="en-US" dirty="0"/>
              <a:t>You may edit this JSON directly and upload it, or use the interface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981924"/>
              </p:ext>
            </p:extLst>
          </p:nvPr>
        </p:nvGraphicFramePr>
        <p:xfrm>
          <a:off x="1250572" y="4999643"/>
          <a:ext cx="2763533" cy="107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Packager Shell Object" showAsIcon="1" r:id="rId3" imgW="1257120" imgH="487080" progId="Package">
                  <p:embed/>
                </p:oleObj>
              </mc:Choice>
              <mc:Fallback>
                <p:oleObj name="Packager Shell Object" showAsIcon="1" r:id="rId3" imgW="1257120" imgH="48708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0572" y="4999643"/>
                        <a:ext cx="2763533" cy="1071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987541" y="365125"/>
            <a:ext cx="40786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"</a:t>
            </a:r>
            <a:r>
              <a:rPr lang="en-US" sz="1600" dirty="0" err="1"/>
              <a:t>luis_schema_version</a:t>
            </a:r>
            <a:r>
              <a:rPr lang="en-US" sz="1600" dirty="0"/>
              <a:t>": "1.3.0",</a:t>
            </a:r>
          </a:p>
          <a:p>
            <a:r>
              <a:rPr lang="en-US" sz="1600" dirty="0"/>
              <a:t>  "name": "</a:t>
            </a:r>
            <a:r>
              <a:rPr lang="en-US" sz="1600" dirty="0" err="1"/>
              <a:t>HotelExampleBot</a:t>
            </a:r>
            <a:r>
              <a:rPr lang="en-US" sz="1600" dirty="0"/>
              <a:t>",</a:t>
            </a:r>
          </a:p>
          <a:p>
            <a:r>
              <a:rPr lang="en-US" sz="1600" dirty="0"/>
              <a:t>  "</a:t>
            </a:r>
            <a:r>
              <a:rPr lang="en-US" sz="1600" dirty="0" err="1"/>
              <a:t>desc</a:t>
            </a:r>
            <a:r>
              <a:rPr lang="en-US" sz="1600" dirty="0"/>
              <a:t>": "",</a:t>
            </a:r>
          </a:p>
          <a:p>
            <a:r>
              <a:rPr lang="en-US" sz="1600" dirty="0"/>
              <a:t>  "culture": "</a:t>
            </a:r>
            <a:r>
              <a:rPr lang="en-US" sz="1600" dirty="0" err="1"/>
              <a:t>en</a:t>
            </a:r>
            <a:r>
              <a:rPr lang="en-US" sz="1600" dirty="0"/>
              <a:t>-us",</a:t>
            </a:r>
          </a:p>
          <a:p>
            <a:r>
              <a:rPr lang="en-US" sz="1600" dirty="0"/>
              <a:t>  "</a:t>
            </a:r>
            <a:r>
              <a:rPr lang="en-US" sz="1600" dirty="0">
                <a:solidFill>
                  <a:srgbClr val="FF0000"/>
                </a:solidFill>
              </a:rPr>
              <a:t>intents</a:t>
            </a:r>
            <a:r>
              <a:rPr lang="en-US" sz="1600" dirty="0"/>
              <a:t>": [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"name": "Buy"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"name": "</a:t>
            </a:r>
            <a:r>
              <a:rPr lang="en-US" sz="1600" dirty="0" err="1"/>
              <a:t>BuyHikingBoots</a:t>
            </a:r>
            <a:r>
              <a:rPr lang="en-US" sz="1600" dirty="0"/>
              <a:t>"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"name": "</a:t>
            </a:r>
            <a:r>
              <a:rPr lang="en-US" sz="1600" dirty="0" err="1"/>
              <a:t>EndIntent</a:t>
            </a:r>
            <a:r>
              <a:rPr lang="en-US" sz="1600" dirty="0"/>
              <a:t>"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"name": "</a:t>
            </a:r>
            <a:r>
              <a:rPr lang="en-US" sz="1600" dirty="0" err="1">
                <a:solidFill>
                  <a:srgbClr val="00B050"/>
                </a:solidFill>
              </a:rPr>
              <a:t>FindHikes</a:t>
            </a:r>
            <a:r>
              <a:rPr lang="en-US" sz="1600" dirty="0"/>
              <a:t>"</a:t>
            </a:r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"name": "</a:t>
            </a:r>
            <a:r>
              <a:rPr lang="en-US" sz="1600" dirty="0" err="1"/>
              <a:t>ForgotTrailPass</a:t>
            </a:r>
            <a:r>
              <a:rPr lang="en-US" sz="16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6032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76" y="380803"/>
            <a:ext cx="6080857" cy="405998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Editing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4676480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Once Loaded we see this screen</a:t>
            </a:r>
          </a:p>
          <a:p>
            <a:r>
              <a:rPr lang="en-US" sz="2000" dirty="0"/>
              <a:t>The list on the left are the “intents” this model understands</a:t>
            </a:r>
          </a:p>
          <a:p>
            <a:r>
              <a:rPr lang="en-US" sz="2000" dirty="0"/>
              <a:t>If we click (+), we can add new intents to the model</a:t>
            </a:r>
          </a:p>
          <a:p>
            <a:r>
              <a:rPr lang="en-US" sz="2000" dirty="0"/>
              <a:t>Even though we have imported the file, we still need to train the algorithm to recognize utterances</a:t>
            </a:r>
          </a:p>
          <a:p>
            <a:r>
              <a:rPr lang="en-US" sz="2000" dirty="0"/>
              <a:t>Click “Train”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0048" y="1470910"/>
            <a:ext cx="436043" cy="219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59957" y="4221012"/>
            <a:ext cx="436043" cy="219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2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Publishing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4676480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Training can take some time. Click “Publish</a:t>
            </a:r>
          </a:p>
          <a:p>
            <a:r>
              <a:rPr lang="en-US" sz="2000" dirty="0"/>
              <a:t>Click “Publish web Service”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157954" y="672425"/>
            <a:ext cx="7527526" cy="4793370"/>
            <a:chOff x="4723562" y="606437"/>
            <a:chExt cx="7527526" cy="47933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058" y="606437"/>
              <a:ext cx="6463030" cy="42733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562" y="3659587"/>
              <a:ext cx="6546850" cy="174022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632808" y="1483407"/>
              <a:ext cx="1839825" cy="34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247668" y="4262487"/>
              <a:ext cx="1839825" cy="34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12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Publishing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4676480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Training can take some time. Click “Publish</a:t>
            </a:r>
          </a:p>
          <a:p>
            <a:r>
              <a:rPr lang="en-US" sz="2000" dirty="0"/>
              <a:t>Click “Publish web Service”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157954" y="672425"/>
            <a:ext cx="7527526" cy="4793370"/>
            <a:chOff x="4723562" y="606437"/>
            <a:chExt cx="7527526" cy="47933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058" y="606437"/>
              <a:ext cx="6463030" cy="42733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3562" y="3659587"/>
              <a:ext cx="6546850" cy="174022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632808" y="1483407"/>
              <a:ext cx="1839825" cy="34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247668" y="4262487"/>
              <a:ext cx="1839825" cy="3422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40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59" y="1566545"/>
            <a:ext cx="6291263" cy="41941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Testing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4"/>
            <a:ext cx="4442459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 can type an utterance into “Query” to see how the model scores it.  Given an utterance it will give each possible intent in the model a score</a:t>
            </a:r>
          </a:p>
          <a:p>
            <a:r>
              <a:rPr lang="en-US" sz="2000" dirty="0"/>
              <a:t>Example</a:t>
            </a:r>
          </a:p>
          <a:p>
            <a:r>
              <a:rPr lang="en-US" sz="2000" dirty="0"/>
              <a:t>Query: “find a trail”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199" y="4410953"/>
            <a:ext cx="428998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{ "query": "find a trail",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topScoringIntent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": { "intent":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GetTrailPass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", "score": 0.9974881 }, "intents": [ { "intent":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GetTrailPass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", "score": 0.9974881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"None", "score": 0.5163145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ForgotTrailPass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", "score": 0.0379541256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"Buy", "score": 0.0100398948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PutTentHold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", "score": 0.007901444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"Help", "score": 0.00303268922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"intent": "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SelectResort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", "score": 0.00238058716 },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57361" y="3770722"/>
            <a:ext cx="2196445" cy="15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2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70" y="621625"/>
            <a:ext cx="6463030" cy="4273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4370" y="1159497"/>
            <a:ext cx="1310954" cy="33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 err="1"/>
              <a:t>AppID</a:t>
            </a:r>
            <a:r>
              <a:rPr lang="en-US" dirty="0"/>
              <a:t> and Key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4442459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App Settings</a:t>
            </a:r>
          </a:p>
          <a:p>
            <a:r>
              <a:rPr lang="en-US" sz="2000" dirty="0"/>
              <a:t>Copy the App Id to your notepad</a:t>
            </a:r>
          </a:p>
          <a:p>
            <a:r>
              <a:rPr lang="en-US" sz="2000" dirty="0"/>
              <a:t>In the top banner, click on your account name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360576" y="1690688"/>
            <a:ext cx="3738048" cy="2772728"/>
            <a:chOff x="7681949" y="2589867"/>
            <a:chExt cx="3738048" cy="27727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1949" y="2589867"/>
              <a:ext cx="3738048" cy="27727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042006" y="3287966"/>
              <a:ext cx="1874991" cy="3709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17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 err="1"/>
              <a:t>AppID</a:t>
            </a:r>
            <a:r>
              <a:rPr lang="en-US" dirty="0"/>
              <a:t> and Key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4"/>
            <a:ext cx="4442459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the top banner, click on your account name</a:t>
            </a:r>
          </a:p>
          <a:p>
            <a:r>
              <a:rPr lang="en-US" sz="2000" dirty="0"/>
              <a:t>Click Subscription Keys</a:t>
            </a:r>
          </a:p>
          <a:p>
            <a:r>
              <a:rPr lang="en-US" sz="2000" dirty="0"/>
              <a:t>Copy the API Key to your notepad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17" y="714539"/>
            <a:ext cx="6896100" cy="428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73181" y="714539"/>
            <a:ext cx="1874991" cy="370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73" y="1825624"/>
            <a:ext cx="5164181" cy="37096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80659" y="3309494"/>
            <a:ext cx="2505881" cy="395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6017" y="3865331"/>
            <a:ext cx="43767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App name: </a:t>
            </a:r>
            <a:r>
              <a:rPr lang="en-US" sz="1400" dirty="0" err="1"/>
              <a:t>EricHullandertest</a:t>
            </a:r>
            <a:endParaRPr lang="en-US" sz="1400" dirty="0"/>
          </a:p>
          <a:p>
            <a:r>
              <a:rPr lang="en-US" sz="1400" dirty="0"/>
              <a:t>App ID: c6851ae8-631c-4911-ae11-44a236edc3ad</a:t>
            </a:r>
          </a:p>
          <a:p>
            <a:r>
              <a:rPr lang="en-US" sz="1400" dirty="0"/>
              <a:t>App pw: L4wqs7mXeAnz7OGeCXWxFTm</a:t>
            </a:r>
          </a:p>
          <a:p>
            <a:endParaRPr lang="en-US" sz="1400" dirty="0"/>
          </a:p>
          <a:p>
            <a:r>
              <a:rPr lang="en-US" sz="1400" dirty="0"/>
              <a:t>LUIS App Name: </a:t>
            </a:r>
            <a:r>
              <a:rPr lang="en-US" sz="1400" dirty="0" err="1"/>
              <a:t>HotelExampleBot</a:t>
            </a:r>
            <a:endParaRPr lang="en-US" sz="1400" dirty="0"/>
          </a:p>
          <a:p>
            <a:r>
              <a:rPr lang="en-US" sz="1400" dirty="0"/>
              <a:t>LUID ADD ID: 02849bf2-da96-4840-825c-73d340943a4a</a:t>
            </a:r>
          </a:p>
          <a:p>
            <a:r>
              <a:rPr lang="en-US" sz="1400" dirty="0"/>
              <a:t>LUID Key: 22296c1f55054d48b514027a0534f7ec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8308" y="3398705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You Will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Required:</a:t>
            </a:r>
          </a:p>
          <a:p>
            <a:r>
              <a:rPr lang="en-US" dirty="0"/>
              <a:t>Microsoft Account</a:t>
            </a:r>
          </a:p>
          <a:p>
            <a:r>
              <a:rPr lang="en-US" dirty="0">
                <a:hlinkClick r:id="rId2"/>
              </a:rPr>
              <a:t>Visual Studio </a:t>
            </a:r>
            <a:r>
              <a:rPr lang="en-US" dirty="0"/>
              <a:t>2015 or higher</a:t>
            </a:r>
          </a:p>
          <a:p>
            <a:r>
              <a:rPr lang="en-US" dirty="0" err="1"/>
              <a:t>Microsoft.Bot.Builder</a:t>
            </a:r>
            <a:r>
              <a:rPr lang="en-US" dirty="0"/>
              <a:t> ("Manage </a:t>
            </a:r>
            <a:r>
              <a:rPr lang="en-US" dirty="0" err="1"/>
              <a:t>NuGet</a:t>
            </a:r>
            <a:r>
              <a:rPr lang="en-US" dirty="0"/>
              <a:t> Packages“ in VS)</a:t>
            </a:r>
          </a:p>
          <a:p>
            <a:r>
              <a:rPr lang="en-US" dirty="0">
                <a:hlinkClick r:id="rId3"/>
              </a:rPr>
              <a:t>Bot emulator</a:t>
            </a:r>
            <a:endParaRPr lang="en-US" dirty="0"/>
          </a:p>
          <a:p>
            <a:r>
              <a:rPr lang="en-US" dirty="0"/>
              <a:t>Web  Browser</a:t>
            </a:r>
          </a:p>
          <a:p>
            <a:r>
              <a:rPr lang="en-US" dirty="0">
                <a:hlinkClick r:id="rId4"/>
              </a:rPr>
              <a:t>Skype</a:t>
            </a:r>
            <a:r>
              <a:rPr lang="en-US" dirty="0"/>
              <a:t>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Optional:</a:t>
            </a:r>
          </a:p>
          <a:p>
            <a:r>
              <a:rPr lang="en-US" dirty="0"/>
              <a:t>SQL Management Studio</a:t>
            </a:r>
          </a:p>
          <a:p>
            <a:r>
              <a:rPr lang="en-US" dirty="0"/>
              <a:t>Excel</a:t>
            </a:r>
          </a:p>
          <a:p>
            <a:r>
              <a:rPr lang="en-US" dirty="0"/>
              <a:t>Notepad</a:t>
            </a:r>
          </a:p>
          <a:p>
            <a:r>
              <a:rPr lang="en-US" dirty="0">
                <a:hlinkClick r:id="rId5"/>
              </a:rPr>
              <a:t>PowerBI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317778"/>
            <a:ext cx="389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https://docs.botframework.com/en-us/</a:t>
            </a:r>
            <a:endParaRPr lang="en-US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268" y="847408"/>
            <a:ext cx="2230892" cy="22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67" y="847408"/>
            <a:ext cx="2230892" cy="22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268" y="3291566"/>
            <a:ext cx="2230892" cy="22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1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67" y="3291566"/>
            <a:ext cx="2230892" cy="222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9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4"/>
            <a:ext cx="4442459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Unzip and then navigate to the .</a:t>
            </a:r>
            <a:r>
              <a:rPr lang="en-US" sz="2000" dirty="0" err="1"/>
              <a:t>sln</a:t>
            </a:r>
            <a:r>
              <a:rPr lang="en-US" sz="2000" dirty="0"/>
              <a:t> file in the </a:t>
            </a:r>
            <a:r>
              <a:rPr lang="en-US" sz="2000" dirty="0" err="1"/>
              <a:t>the</a:t>
            </a:r>
            <a:r>
              <a:rPr lang="en-US" sz="2000" dirty="0"/>
              <a:t> zip file provided</a:t>
            </a:r>
          </a:p>
          <a:p>
            <a:r>
              <a:rPr lang="en-US" sz="2000" dirty="0"/>
              <a:t>Open in Visual Studio</a:t>
            </a:r>
          </a:p>
          <a:p>
            <a:r>
              <a:rPr lang="en-US" sz="2000" dirty="0"/>
              <a:t>This can be used as a template for future bot building and will provide a starting point for your exploration</a:t>
            </a:r>
          </a:p>
          <a:p>
            <a:r>
              <a:rPr lang="en-US" sz="2000" dirty="0"/>
              <a:t>Some configuration is required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68" y="1027906"/>
            <a:ext cx="5078368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7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825624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Unzip and then navigate to the .</a:t>
            </a:r>
            <a:r>
              <a:rPr lang="en-US" sz="2000" dirty="0" err="1"/>
              <a:t>sln</a:t>
            </a:r>
            <a:r>
              <a:rPr lang="en-US" sz="2000" dirty="0"/>
              <a:t> file in the </a:t>
            </a:r>
            <a:r>
              <a:rPr lang="en-US" sz="2000" dirty="0" err="1"/>
              <a:t>the</a:t>
            </a:r>
            <a:r>
              <a:rPr lang="en-US" sz="2000" dirty="0"/>
              <a:t> zip file provided</a:t>
            </a:r>
          </a:p>
          <a:p>
            <a:r>
              <a:rPr lang="en-US" sz="2000" dirty="0"/>
              <a:t>Open in Visual Studio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Web.config</a:t>
            </a:r>
            <a:endParaRPr lang="en-US" sz="2000" dirty="0"/>
          </a:p>
          <a:p>
            <a:r>
              <a:rPr lang="en-US" sz="2000" dirty="0"/>
              <a:t>Fill in from your notepad</a:t>
            </a:r>
          </a:p>
          <a:p>
            <a:pPr lvl="1"/>
            <a:r>
              <a:rPr lang="en-US" sz="1600" dirty="0" err="1"/>
              <a:t>BotId</a:t>
            </a:r>
            <a:endParaRPr lang="en-US" sz="1600" dirty="0"/>
          </a:p>
          <a:p>
            <a:pPr lvl="1"/>
            <a:r>
              <a:rPr lang="en-US" sz="1600" dirty="0" err="1"/>
              <a:t>MicrosoftAppId</a:t>
            </a:r>
            <a:endParaRPr lang="en-US" sz="1600" dirty="0"/>
          </a:p>
          <a:p>
            <a:pPr lvl="1"/>
            <a:r>
              <a:rPr lang="en-US" sz="1600" dirty="0" err="1"/>
              <a:t>MicrosoftAppPassword</a:t>
            </a:r>
            <a:endParaRPr lang="en-US" sz="16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75" y="1690688"/>
            <a:ext cx="7876715" cy="3420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sp>
        <p:nvSpPr>
          <p:cNvPr id="10" name="Rectangle 9"/>
          <p:cNvSpPr/>
          <p:nvPr/>
        </p:nvSpPr>
        <p:spPr>
          <a:xfrm>
            <a:off x="6643851" y="2799434"/>
            <a:ext cx="1470581" cy="339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 </a:t>
            </a:r>
            <a:r>
              <a:rPr lang="en-US" sz="2000" dirty="0" err="1"/>
              <a:t>REIDialog.cs</a:t>
            </a:r>
            <a:endParaRPr lang="en-US" sz="2000" dirty="0"/>
          </a:p>
          <a:p>
            <a:r>
              <a:rPr lang="en-US" sz="2000" dirty="0"/>
              <a:t>Enter the App ID and Password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34" y="1825624"/>
            <a:ext cx="7247988" cy="32264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6215" y="3667028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47527" y="3667028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3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Emulation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Before we publish we will test the bot locally using the bot emulator</a:t>
            </a:r>
          </a:p>
          <a:p>
            <a:r>
              <a:rPr lang="en-US" sz="2000" dirty="0"/>
              <a:t>Click the Play Button to have the bot run on your local host</a:t>
            </a:r>
          </a:p>
          <a:p>
            <a:r>
              <a:rPr lang="en-US" sz="2000" dirty="0"/>
              <a:t>Launch the Bot emulator</a:t>
            </a:r>
          </a:p>
          <a:p>
            <a:r>
              <a:rPr lang="en-US" sz="2000" dirty="0"/>
              <a:t>Input the address of your local host</a:t>
            </a:r>
          </a:p>
          <a:p>
            <a:r>
              <a:rPr lang="en-US" sz="2000" dirty="0"/>
              <a:t>Input your </a:t>
            </a:r>
            <a:r>
              <a:rPr lang="en-US" sz="2000" dirty="0" err="1"/>
              <a:t>AppID</a:t>
            </a:r>
            <a:r>
              <a:rPr lang="en-US" sz="2000" dirty="0"/>
              <a:t> and PW</a:t>
            </a:r>
          </a:p>
          <a:p>
            <a:r>
              <a:rPr lang="en-US" sz="2000" dirty="0"/>
              <a:t>Let the emulator connect</a:t>
            </a:r>
          </a:p>
          <a:p>
            <a:r>
              <a:rPr lang="en-US" sz="2000" dirty="0"/>
              <a:t>Say “Hi”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35" y="319247"/>
            <a:ext cx="3905250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63" y="1884810"/>
            <a:ext cx="6546505" cy="38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Skype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Return to </a:t>
            </a:r>
            <a:r>
              <a:rPr lang="en-US" sz="2000" dirty="0">
                <a:hlinkClick r:id="rId2"/>
              </a:rPr>
              <a:t>https://dev.botframework.com/bots?id=erichullandertest</a:t>
            </a:r>
            <a:endParaRPr lang="en-US" sz="2000" dirty="0"/>
          </a:p>
          <a:p>
            <a:r>
              <a:rPr lang="en-US" sz="2000" dirty="0"/>
              <a:t>Click the light blue Skype icon</a:t>
            </a:r>
          </a:p>
          <a:p>
            <a:r>
              <a:rPr lang="en-US" sz="2000" dirty="0"/>
              <a:t>Click “Get bot embed codes”</a:t>
            </a:r>
          </a:p>
          <a:p>
            <a:r>
              <a:rPr lang="en-US" sz="2000" dirty="0"/>
              <a:t>Copy the embed code to your notepad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542" y="599439"/>
            <a:ext cx="6840411" cy="41656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33056" y="2205872"/>
            <a:ext cx="970960" cy="2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92" y="2759972"/>
            <a:ext cx="7724775" cy="3143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99282" y="4890946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the dark blue web icon </a:t>
            </a:r>
            <a:r>
              <a:rPr lang="en-US" sz="2000" dirty="0" err="1"/>
              <a:t>icon</a:t>
            </a:r>
            <a:endParaRPr lang="en-US" sz="2000" dirty="0"/>
          </a:p>
          <a:p>
            <a:r>
              <a:rPr lang="en-US" sz="2000" dirty="0"/>
              <a:t>“Click here to open the web…”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542" y="599439"/>
            <a:ext cx="6840411" cy="41656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33056" y="2205872"/>
            <a:ext cx="970960" cy="2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112" y="2347274"/>
            <a:ext cx="64293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“Add New Site”</a:t>
            </a:r>
          </a:p>
          <a:p>
            <a:r>
              <a:rPr lang="en-US" sz="2000" dirty="0"/>
              <a:t>Give your site a name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MySite</a:t>
            </a:r>
            <a:r>
              <a:rPr lang="en-US" sz="1600" dirty="0"/>
              <a:t>”</a:t>
            </a:r>
          </a:p>
          <a:p>
            <a:r>
              <a:rPr lang="en-US" sz="2000" dirty="0"/>
              <a:t>Click Done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4" y="606713"/>
            <a:ext cx="6356226" cy="3465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52" y="3317240"/>
            <a:ext cx="5057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53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69" y="1101407"/>
            <a:ext cx="6695266" cy="38288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Show</a:t>
            </a:r>
          </a:p>
          <a:p>
            <a:r>
              <a:rPr lang="en-US" sz="2000" dirty="0"/>
              <a:t>Copy Secret to notepad</a:t>
            </a:r>
          </a:p>
          <a:p>
            <a:r>
              <a:rPr lang="en-US" sz="2000" dirty="0"/>
              <a:t>Copy Embed Code to notepad</a:t>
            </a:r>
          </a:p>
          <a:p>
            <a:r>
              <a:rPr lang="en-US" sz="2000" dirty="0"/>
              <a:t>Replace “YOUR_SECRET_HERE in embed code with your secret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96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825624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web secret goes here too</a:t>
            </a:r>
            <a:endParaRPr lang="en-US" sz="16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75" y="1690688"/>
            <a:ext cx="7876715" cy="3420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/>
              <p14:cNvContentPartPr/>
              <p14:nvPr/>
            </p14:nvContentPartPr>
            <p14:xfrm>
              <a:off x="2356352" y="5061812"/>
              <a:ext cx="360" cy="3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/>
            <p:spPr/>
          </p:pic>
        </mc:Fallback>
      </mc:AlternateContent>
      <p:sp>
        <p:nvSpPr>
          <p:cNvPr id="2" name="Rectangle 1"/>
          <p:cNvSpPr/>
          <p:nvPr/>
        </p:nvSpPr>
        <p:spPr>
          <a:xfrm>
            <a:off x="6645897" y="2762054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17" y="1110245"/>
            <a:ext cx="6164062" cy="339788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default.htm in Visual Studio</a:t>
            </a:r>
          </a:p>
          <a:p>
            <a:r>
              <a:rPr lang="en-US" sz="2000" dirty="0"/>
              <a:t>Find the &lt;a </a:t>
            </a:r>
            <a:r>
              <a:rPr lang="en-US" sz="2000" dirty="0" err="1"/>
              <a:t>href</a:t>
            </a:r>
            <a:r>
              <a:rPr lang="en-US" sz="2000" dirty="0"/>
              <a:t>&gt; tag and replace with the &lt;a </a:t>
            </a:r>
            <a:r>
              <a:rPr lang="en-US" sz="2000" dirty="0" err="1"/>
              <a:t>href</a:t>
            </a:r>
            <a:r>
              <a:rPr lang="en-US" sz="2000" dirty="0"/>
              <a:t>&gt; tag for Skype in your notepad</a:t>
            </a:r>
          </a:p>
          <a:p>
            <a:r>
              <a:rPr lang="en-US" sz="2000" dirty="0"/>
              <a:t>Find the &lt;iframe&gt; tag and replace it with the iframe tag in your notepad</a:t>
            </a:r>
          </a:p>
          <a:p>
            <a:pPr marL="0" indent="0">
              <a:buNone/>
            </a:pPr>
            <a:r>
              <a:rPr lang="en-US" sz="2000" dirty="0"/>
              <a:t>This will enable Skype and the web interface for your bot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485641" y="2809188"/>
            <a:ext cx="3337089" cy="188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36004" y="3470123"/>
            <a:ext cx="3337089" cy="188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54185" y="2795048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84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13" y="271201"/>
            <a:ext cx="3504070" cy="583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Sign into Azure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https://dev.botframework.com/</a:t>
            </a:r>
            <a:endParaRPr lang="en-US" dirty="0"/>
          </a:p>
          <a:p>
            <a:r>
              <a:rPr lang="en-US" dirty="0"/>
              <a:t>Click Register a Bot</a:t>
            </a:r>
          </a:p>
          <a:p>
            <a:r>
              <a:rPr lang="en-US" dirty="0"/>
              <a:t>Fill in 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Bot Handle</a:t>
            </a:r>
          </a:p>
          <a:p>
            <a:r>
              <a:rPr lang="en-US" dirty="0"/>
              <a:t>Click Create Microsoft App ID and password</a:t>
            </a:r>
          </a:p>
          <a:p>
            <a:r>
              <a:rPr lang="en-US" dirty="0"/>
              <a:t>Will leave “Messaging Endpoint” Blank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34959" y="1605846"/>
            <a:ext cx="3413760" cy="14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34959" y="3930976"/>
            <a:ext cx="1727516" cy="323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1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677" y="2037703"/>
            <a:ext cx="28798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https://portal.azure.com/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“Web + Mobile”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Azure Portal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41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06" y="365125"/>
            <a:ext cx="726820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782" y="1075702"/>
            <a:ext cx="2210291" cy="461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87" t="9243" r="38121"/>
          <a:stretch/>
        </p:blipFill>
        <p:spPr>
          <a:xfrm>
            <a:off x="5269583" y="1961821"/>
            <a:ext cx="3007151" cy="304292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7884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2805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Right Click on your solution</a:t>
            </a:r>
          </a:p>
          <a:p>
            <a:r>
              <a:rPr lang="en-US" sz="2000" dirty="0"/>
              <a:t>Click “Publish”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827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71" y="698765"/>
            <a:ext cx="3883343" cy="30665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6012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933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Profile</a:t>
            </a:r>
          </a:p>
          <a:p>
            <a:r>
              <a:rPr lang="en-US" sz="2000" dirty="0"/>
              <a:t>Click Manage Profiles</a:t>
            </a:r>
          </a:p>
          <a:p>
            <a:r>
              <a:rPr lang="en-US" sz="2000" dirty="0"/>
              <a:t>Remove any profiles (these are unique to the machine)</a:t>
            </a:r>
          </a:p>
          <a:p>
            <a:r>
              <a:rPr lang="en-US" sz="2000" dirty="0"/>
              <a:t>Click “Microsoft Azure App Service”</a:t>
            </a:r>
          </a:p>
          <a:p>
            <a:r>
              <a:rPr lang="en-US" sz="2000" dirty="0"/>
              <a:t>Select an account and Sign in</a:t>
            </a:r>
          </a:p>
          <a:p>
            <a:r>
              <a:rPr lang="en-US" sz="2000" dirty="0"/>
              <a:t>Select the resource group you just created or selected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901" y="2872869"/>
            <a:ext cx="4792695" cy="35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1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83" y="1262063"/>
            <a:ext cx="5806758" cy="461788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6012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Publication</a:t>
            </a:r>
          </a:p>
          <a:p>
            <a:r>
              <a:rPr lang="en-US" dirty="0"/>
              <a:t>Web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933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“Validate Connection”</a:t>
            </a:r>
          </a:p>
          <a:p>
            <a:r>
              <a:rPr lang="en-US" sz="2000" dirty="0"/>
              <a:t>Click “Publish”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Security Feature: You can only publish this app from this machine from now on!!!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2957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012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is Live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09335" y="1690688"/>
            <a:ext cx="3337874" cy="476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“Validate Connection”</a:t>
            </a:r>
          </a:p>
          <a:p>
            <a:r>
              <a:rPr lang="en-US" sz="2000" dirty="0"/>
              <a:t>Click “Publish”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Security Feature: You can only publish this app from this machine from now on!!!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Return to </a:t>
            </a:r>
            <a:r>
              <a:rPr lang="en-US" sz="2000" dirty="0">
                <a:hlinkClick r:id="rId2"/>
              </a:rPr>
              <a:t>https://dev.botframework.com/bots?id=erichullandertest</a:t>
            </a:r>
            <a:endParaRPr lang="en-US" sz="2000" dirty="0"/>
          </a:p>
          <a:p>
            <a:r>
              <a:rPr lang="en-US" sz="2000" dirty="0"/>
              <a:t>Click “Edit”</a:t>
            </a:r>
          </a:p>
          <a:p>
            <a:r>
              <a:rPr lang="en-US" sz="2000" dirty="0"/>
              <a:t>Specify an endpoint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69" y="143375"/>
            <a:ext cx="2872527" cy="4824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881" y="4176766"/>
            <a:ext cx="4158701" cy="20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26" y="452342"/>
            <a:ext cx="5696320" cy="306197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Bot Framework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88387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the App ID to notepad for future use </a:t>
            </a:r>
          </a:p>
        </p:txBody>
      </p:sp>
    </p:spTree>
    <p:extLst>
      <p:ext uri="{BB962C8B-B14F-4D97-AF65-F5344CB8AC3E}">
        <p14:creationId xmlns:p14="http://schemas.microsoft.com/office/powerpoint/2010/main" val="4624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08" y="431114"/>
            <a:ext cx="2677252" cy="143911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Framework</a:t>
            </a:r>
          </a:p>
          <a:p>
            <a:r>
              <a:rPr lang="en-US" dirty="0" err="1"/>
              <a:t>AppID</a:t>
            </a:r>
            <a:r>
              <a:rPr lang="en-US" dirty="0"/>
              <a:t> and Password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88387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Copy the App ID to notepad for future use </a:t>
            </a:r>
          </a:p>
          <a:p>
            <a:r>
              <a:rPr lang="en-US" sz="2000" dirty="0"/>
              <a:t>Click “Generate an app password…”</a:t>
            </a:r>
          </a:p>
          <a:p>
            <a:r>
              <a:rPr lang="en-US" sz="2000" dirty="0"/>
              <a:t>Copy the Password to notepad for future use</a:t>
            </a:r>
          </a:p>
          <a:p>
            <a:r>
              <a:rPr lang="en-US" sz="2000" dirty="0"/>
              <a:t>Click “OK”</a:t>
            </a:r>
          </a:p>
          <a:p>
            <a:r>
              <a:rPr lang="en-US" sz="2000" dirty="0"/>
              <a:t>“Click Finish and go to Bot Framework”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08" y="2141797"/>
            <a:ext cx="2677252" cy="1708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87" y="4121392"/>
            <a:ext cx="2687873" cy="16973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46495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App name: </a:t>
            </a:r>
            <a:r>
              <a:rPr lang="en-US" dirty="0" err="1"/>
              <a:t>EricHullandertest</a:t>
            </a:r>
            <a:endParaRPr lang="en-US" dirty="0"/>
          </a:p>
          <a:p>
            <a:r>
              <a:rPr lang="en-US" dirty="0"/>
              <a:t>App ID: c6851ae8-631c-4911-ae11-44a236edc3ad</a:t>
            </a:r>
          </a:p>
          <a:p>
            <a:r>
              <a:rPr lang="en-US" dirty="0"/>
              <a:t>App pw: L4wqs7mXeAnz7OGeCXWxFTm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5619" y="5002765"/>
            <a:ext cx="2392051" cy="474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0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03" y="674810"/>
            <a:ext cx="3382555" cy="587191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Bot Framework</a:t>
            </a:r>
          </a:p>
          <a:p>
            <a:r>
              <a:rPr lang="en-US" dirty="0"/>
              <a:t>Registration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488387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the description if you haven’t</a:t>
            </a:r>
          </a:p>
          <a:p>
            <a:r>
              <a:rPr lang="en-US" sz="2000" dirty="0"/>
              <a:t>Leave endpoint blank for now</a:t>
            </a:r>
          </a:p>
          <a:p>
            <a:r>
              <a:rPr lang="en-US" sz="2000" dirty="0"/>
              <a:t>Click if you agree to the T&amp;Cs</a:t>
            </a:r>
          </a:p>
          <a:p>
            <a:r>
              <a:rPr lang="en-US" sz="2000" dirty="0"/>
              <a:t>Click “Register”</a:t>
            </a:r>
          </a:p>
          <a:p>
            <a:r>
              <a:rPr lang="en-US" sz="2000" dirty="0"/>
              <a:t>Click “OK” on “Bot created” menu</a:t>
            </a:r>
          </a:p>
          <a:p>
            <a:r>
              <a:rPr lang="en-US" sz="2000" dirty="0"/>
              <a:t>You have just taken your first step into a much larger world…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Option:  You may add an app icon now or later if you like…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945" y="3220244"/>
            <a:ext cx="2038350" cy="78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9384" y="4628561"/>
            <a:ext cx="1470581" cy="216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Sign into Azure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https://www.luis.ai/</a:t>
            </a:r>
            <a:endParaRPr lang="en-US" dirty="0"/>
          </a:p>
          <a:p>
            <a:r>
              <a:rPr lang="en-US" dirty="0"/>
              <a:t>Sign in with your Microsoft account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576" y="505777"/>
            <a:ext cx="4596224" cy="330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7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02" y="1341119"/>
            <a:ext cx="3327259" cy="43300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6783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Sign into Azure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https://www.luis.ai/</a:t>
            </a:r>
            <a:endParaRPr lang="en-US" dirty="0"/>
          </a:p>
          <a:p>
            <a:r>
              <a:rPr lang="en-US" dirty="0"/>
              <a:t>Sign in with your Microsoft account</a:t>
            </a:r>
          </a:p>
          <a:p>
            <a:r>
              <a:rPr lang="en-US" dirty="0"/>
              <a:t>“Yes”</a:t>
            </a:r>
          </a:p>
        </p:txBody>
      </p:sp>
    </p:spTree>
    <p:extLst>
      <p:ext uri="{BB962C8B-B14F-4D97-AF65-F5344CB8AC3E}">
        <p14:creationId xmlns:p14="http://schemas.microsoft.com/office/powerpoint/2010/main" val="245992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52" y="1210804"/>
            <a:ext cx="6573657" cy="324975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LUIS</a:t>
            </a:r>
          </a:p>
          <a:p>
            <a:r>
              <a:rPr lang="en-US" dirty="0"/>
              <a:t>Building a LUIS Model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56851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App</a:t>
            </a:r>
            <a:endParaRPr lang="en-US" dirty="0">
              <a:hlinkClick r:id="rId3"/>
            </a:endParaRPr>
          </a:p>
          <a:p>
            <a:r>
              <a:rPr lang="en-US" dirty="0"/>
              <a:t>Choose “Import…”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 LUIS Application (model) takes examples of many phrases (utterances) that mean the same thing and maps them to a single intent.  </a:t>
            </a:r>
          </a:p>
          <a:p>
            <a:pPr marL="0" indent="0">
              <a:buNone/>
            </a:pPr>
            <a:r>
              <a:rPr lang="en-US" sz="2000" dirty="0"/>
              <a:t>A LUIS Application can have up to 40 unique intents</a:t>
            </a:r>
          </a:p>
          <a:p>
            <a:pPr marL="0" indent="0">
              <a:buNone/>
            </a:pPr>
            <a:r>
              <a:rPr lang="en-US" sz="2000" dirty="0"/>
              <a:t>Given a new utterance, LUIS predicts which of the 40 intents is the best </a:t>
            </a:r>
            <a:r>
              <a:rPr lang="en-US" sz="2000" dirty="0" err="1"/>
              <a:t>mach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93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1394</Words>
  <Application>Microsoft Office PowerPoint</Application>
  <PresentationFormat>Widescreen</PresentationFormat>
  <Paragraphs>344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Arial Black</vt:lpstr>
      <vt:lpstr>Arial Unicode MS</vt:lpstr>
      <vt:lpstr>Calibri</vt:lpstr>
      <vt:lpstr>Calibri Light</vt:lpstr>
      <vt:lpstr>Segoe UI</vt:lpstr>
      <vt:lpstr>Segoe UI Light</vt:lpstr>
      <vt:lpstr>Office Theme</vt:lpstr>
      <vt:lpstr>think-cell Slide</vt:lpstr>
      <vt:lpstr>Packager Shell Object</vt:lpstr>
      <vt:lpstr>BOT Work Shop</vt:lpstr>
      <vt:lpstr>Tools You Will Need</vt:lpstr>
      <vt:lpstr>Bot Framework</vt:lpstr>
      <vt:lpstr>PowerPoint Presentation</vt:lpstr>
      <vt:lpstr>PowerPoint Presentation</vt:lpstr>
      <vt:lpstr>PowerPoint Presentation</vt:lpstr>
      <vt:lpstr>LUIS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Deployment</dc:title>
  <dc:creator>Eric Hullander</dc:creator>
  <cp:lastModifiedBy>Eric Hullander</cp:lastModifiedBy>
  <cp:revision>35</cp:revision>
  <dcterms:created xsi:type="dcterms:W3CDTF">2017-01-24T21:15:23Z</dcterms:created>
  <dcterms:modified xsi:type="dcterms:W3CDTF">2017-01-26T08:29:44Z</dcterms:modified>
</cp:coreProperties>
</file>